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1" r:id="rId6"/>
    <p:sldId id="268" r:id="rId7"/>
    <p:sldId id="263" r:id="rId8"/>
    <p:sldId id="264" r:id="rId9"/>
    <p:sldId id="265" r:id="rId10"/>
  </p:sldIdLst>
  <p:sldSz cx="14630400" cy="8229600"/>
  <p:notesSz cx="8229600" cy="146304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E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05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40AD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7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40AD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95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357"/>
            <a:ext cx="14630400" cy="8229957"/>
          </a:xfrm>
          <a:prstGeom prst="rect">
            <a:avLst/>
          </a:prstGeom>
          <a:solidFill>
            <a:srgbClr val="000E21">
              <a:alpha val="8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0098" y="813435"/>
            <a:ext cx="1307020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42598" y="2239579"/>
            <a:ext cx="11145203" cy="1393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1" eaLnBrk="1" fontAlgn="auto" latinLnBrk="0" hangingPunct="1">
              <a:lnSpc>
                <a:spcPts val="10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صُنع </a:t>
            </a:r>
            <a:r>
              <a:rPr kumimoji="0" lang="en-US" sz="8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بالذكاء</a:t>
            </a:r>
            <a:r>
              <a:rPr kumimoji="0" lang="en-US" sz="8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kumimoji="0" lang="en-US" sz="8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الاصطناعي</a:t>
            </a:r>
            <a:endParaRPr kumimoji="0" lang="ar-JO" sz="8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Instrument Sans Semi Bold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ts val="10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JO" sz="8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ts val="10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8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ts val="10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0098" y="3120390"/>
            <a:ext cx="1307020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0098" y="4843463"/>
            <a:ext cx="13070205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1" eaLnBrk="1" fontAlgn="auto" latinLnBrk="0" hangingPunct="1">
              <a:lnSpc>
                <a:spcPts val="4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هل يجوز لوسائل الإعلام صناعة مشاهد توليدية بالذكاء الاصطناعي وبثّها كأنها الحقيقة؟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80098" y="5260062"/>
            <a:ext cx="13070205" cy="445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0098" y="5956578"/>
            <a:ext cx="1307020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0098" y="6563916"/>
            <a:ext cx="1307020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80098" y="7171253"/>
            <a:ext cx="13070205" cy="445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4130" y="77800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ar-JO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أهمية</a:t>
            </a:r>
            <a:r>
              <a:rPr lang="en-US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هذا </a:t>
            </a:r>
            <a:r>
              <a:rPr lang="en-US" sz="5000" dirty="0" err="1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الوثائقي</a:t>
            </a:r>
            <a:r>
              <a:rPr lang="en-US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الآن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814608" y="2536804"/>
            <a:ext cx="6150650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85961" y="2131535"/>
            <a:ext cx="6407944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0428565" y="182185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564401" y="194149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768787" y="28802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الانتشار السريع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43255" y="3552259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نمو هائل لتقنيات الذكاء الاصطناعي التوليدي في كل المجالات.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78376" y="2556212"/>
            <a:ext cx="6612572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29938" y="2131535"/>
            <a:ext cx="6408063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793688" y="182185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948574" y="196089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220751" y="28802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غياب</a:t>
            </a:r>
            <a:r>
              <a:rPr lang="en-US" sz="22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الضوابط</a:t>
            </a:r>
          </a:p>
        </p:txBody>
      </p:sp>
      <p:sp>
        <p:nvSpPr>
          <p:cNvPr id="14" name="Text 12"/>
          <p:cNvSpPr/>
          <p:nvPr/>
        </p:nvSpPr>
        <p:spPr>
          <a:xfrm>
            <a:off x="1274013" y="3571724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نقص التشريعات والقوانين </a:t>
            </a: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والمواثيق</a:t>
            </a: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الأخلاقية المنظمة لاستخدامه.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859971" y="5029185"/>
            <a:ext cx="6150650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685961" y="4628555"/>
            <a:ext cx="6407944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0403860" y="431887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564400" y="440567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744081" y="5465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صعوبة</a:t>
            </a:r>
            <a:r>
              <a:rPr lang="en-US" sz="22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التمييز</a:t>
            </a:r>
          </a:p>
        </p:txBody>
      </p:sp>
      <p:sp>
        <p:nvSpPr>
          <p:cNvPr id="20" name="Text 18"/>
          <p:cNvSpPr/>
          <p:nvPr/>
        </p:nvSpPr>
        <p:spPr>
          <a:xfrm>
            <a:off x="7943255" y="5987188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تحدٍ متزايد في التفرقة بين المشاهد الحقيقية والمصطنعة.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29878" y="5083717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915620" y="4628555"/>
            <a:ext cx="6408063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3725272" y="431887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3863287" y="440567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4135464" y="54948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تهديد</a:t>
            </a:r>
            <a:r>
              <a:rPr lang="en-US" sz="22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المصداقية</a:t>
            </a:r>
          </a:p>
        </p:txBody>
      </p:sp>
      <p:sp>
        <p:nvSpPr>
          <p:cNvPr id="26" name="Text 24"/>
          <p:cNvSpPr/>
          <p:nvPr/>
        </p:nvSpPr>
        <p:spPr>
          <a:xfrm>
            <a:off x="1172913" y="6019920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خطر كبير على مبدأ الشفافية والثقة الجوهرية في الإعلام.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93790" y="659177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4B710F-FF05-434C-A81D-02CEE8BE7196}"/>
              </a:ext>
            </a:extLst>
          </p:cNvPr>
          <p:cNvSpPr/>
          <p:nvPr/>
        </p:nvSpPr>
        <p:spPr>
          <a:xfrm>
            <a:off x="12869333" y="7755467"/>
            <a:ext cx="1625600" cy="422769"/>
          </a:xfrm>
          <a:prstGeom prst="rect">
            <a:avLst/>
          </a:prstGeom>
          <a:solidFill>
            <a:srgbClr val="E8EE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">
            <a:extLst>
              <a:ext uri="{FF2B5EF4-FFF2-40B4-BE49-F238E27FC236}">
                <a16:creationId xmlns:a16="http://schemas.microsoft.com/office/drawing/2014/main" id="{6178B9B6-D04C-AC25-5510-3197CADA4575}"/>
              </a:ext>
            </a:extLst>
          </p:cNvPr>
          <p:cNvSpPr/>
          <p:nvPr/>
        </p:nvSpPr>
        <p:spPr>
          <a:xfrm>
            <a:off x="7655036" y="1574800"/>
            <a:ext cx="6399631" cy="6034246"/>
          </a:xfrm>
          <a:prstGeom prst="roundRect">
            <a:avLst>
              <a:gd name="adj" fmla="val 11207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3908524" y="620554"/>
            <a:ext cx="5765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05480" y="78103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rtl="1">
              <a:lnSpc>
                <a:spcPts val="3300"/>
              </a:lnSpc>
            </a:pPr>
            <a:r>
              <a:rPr lang="ar-JO" sz="5000" dirty="0">
                <a:solidFill>
                  <a:srgbClr val="091C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فكرة الفيلم </a:t>
            </a:r>
            <a:endParaRPr lang="en-US" sz="5000" dirty="0">
              <a:solidFill>
                <a:srgbClr val="091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24556" y="1752421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3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يسلط الفيلم الوثائقي الضوء على استخدام المشاهد "المُولّدة بالذكاء الاصطناعي" في الإعلام، ويناقش استخدام عبارة "صُنع بالذكاء الاصطناعي" كمبرر لاستخدام هذا النوع من المشاهد التوليدية عبر المؤسسات الإعلامية.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24556" y="4534376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34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يناقش الفيلم الأبعاد القانونية، الأخلاقية، والنفسية لهذه المشاهد عبر مقابلات مع خبراء، في محاولة لفهم حدود المشروعية والمهنية، وتأثير هذه المواد على وعي الجمهور.</a:t>
            </a:r>
          </a:p>
        </p:txBody>
      </p:sp>
      <p:sp>
        <p:nvSpPr>
          <p:cNvPr id="6" name="Text 4"/>
          <p:cNvSpPr/>
          <p:nvPr/>
        </p:nvSpPr>
        <p:spPr>
          <a:xfrm>
            <a:off x="1862196" y="76229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المنهجية المتبعة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86170" y="1881190"/>
            <a:ext cx="6244709" cy="1933733"/>
          </a:xfrm>
          <a:prstGeom prst="roundRect">
            <a:avLst>
              <a:gd name="adj" fmla="val 11207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939439" y="1931353"/>
            <a:ext cx="121920" cy="1821537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3846909" y="21886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400" dirty="0" err="1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تحليلي</a:t>
            </a:r>
            <a:r>
              <a:rPr lang="en-US" sz="34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-</a:t>
            </a:r>
            <a:r>
              <a:rPr lang="ar-JO" sz="34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توثيقي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43464" y="2731931"/>
            <a:ext cx="563868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يجمع بين المقابلات المتعمقة مع الخبراء وتحليل دقيق للمحتوى الإعلامي.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86170" y="4966534"/>
            <a:ext cx="6244709" cy="2077733"/>
          </a:xfrm>
          <a:prstGeom prst="roundRect">
            <a:avLst>
              <a:gd name="adj" fmla="val 11207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985684" y="5078730"/>
            <a:ext cx="121920" cy="1821537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3846909" y="53360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4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محتوى مختلط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43464" y="5714722"/>
            <a:ext cx="563868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rtl="1"/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يدمج بين مشاهد 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واقعية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مقابلات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حقيقية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ومشاهد 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توليدية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لإظهار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قوة 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التزييف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والتضليل</a:t>
            </a:r>
            <a:r>
              <a:rPr lang="ar-JO" sz="3000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1E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039662-C450-EFC6-4BF6-D4C51740305F}"/>
              </a:ext>
            </a:extLst>
          </p:cNvPr>
          <p:cNvSpPr/>
          <p:nvPr/>
        </p:nvSpPr>
        <p:spPr>
          <a:xfrm>
            <a:off x="12869333" y="7755467"/>
            <a:ext cx="1625600" cy="422769"/>
          </a:xfrm>
          <a:prstGeom prst="rect">
            <a:avLst/>
          </a:prstGeom>
          <a:solidFill>
            <a:srgbClr val="E8EE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>
              <a:alpha val="80000"/>
            </a:schemeClr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047066" y="968091"/>
            <a:ext cx="62220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en-US" sz="50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محاور</a:t>
            </a:r>
            <a:r>
              <a:rPr lang="en-US" sz="50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الفيلم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49279" y="2584735"/>
            <a:ext cx="14444132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35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الفيلم يتعمق في تأثير الذكاء الاصطناعي على الإعلام من خلال تحليل المحاور التالية والاستماع لأصوات الخبراء المتخصصين: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28968" y="426122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البُعد الأخلاقي والمهني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17049" y="526343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البعد التقني والفني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2130" y="42519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3800" dirty="0" err="1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البعد</a:t>
            </a: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القانوني</a:t>
            </a: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والتشريعي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28968" y="624077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ممارسات غرفة الأخبار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2130" y="524887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الأثر النفسي والاجتماعي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2130" y="624077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التأثير البصري والسمعي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72855" y="513338"/>
            <a:ext cx="4907280" cy="613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00"/>
              </a:lnSpc>
              <a:buNone/>
            </a:pPr>
            <a:r>
              <a:rPr lang="ar-JO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</a:t>
            </a:r>
            <a:r>
              <a:rPr lang="en-US" sz="5000" dirty="0" err="1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جمهور</a:t>
            </a:r>
            <a:r>
              <a:rPr lang="en-US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ar-JO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المستهدف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81951" y="1480488"/>
            <a:ext cx="6137671" cy="1596734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3158430" y="1743789"/>
            <a:ext cx="588764" cy="588764"/>
          </a:xfrm>
          <a:prstGeom prst="roundRect">
            <a:avLst>
              <a:gd name="adj" fmla="val 1552928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844683" y="2131086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40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الجمهور العام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09523" y="2953226"/>
            <a:ext cx="613767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883204" y="1439290"/>
            <a:ext cx="6353891" cy="1637932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432113" y="1743789"/>
            <a:ext cx="588764" cy="588764"/>
          </a:xfrm>
          <a:prstGeom prst="roundRect">
            <a:avLst>
              <a:gd name="adj" fmla="val 1552928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51" y="1606892"/>
            <a:ext cx="860245" cy="107559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526631" y="2086540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40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الصحفيون والإعلاميون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83206" y="2953226"/>
            <a:ext cx="613767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81951" y="3710256"/>
            <a:ext cx="6137672" cy="1476832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13158430" y="3855958"/>
            <a:ext cx="588764" cy="588764"/>
          </a:xfrm>
          <a:prstGeom prst="roundRect">
            <a:avLst>
              <a:gd name="adj" fmla="val 1552928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0065" y="3984665"/>
            <a:ext cx="887061" cy="110912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124187" y="4343423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40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طلاب وخريجو الإعلام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883205" y="3659743"/>
            <a:ext cx="6333887" cy="1527345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6432113" y="3855958"/>
            <a:ext cx="588764" cy="588764"/>
          </a:xfrm>
          <a:prstGeom prst="roundRect">
            <a:avLst>
              <a:gd name="adj" fmla="val 1552928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57" y="3777989"/>
            <a:ext cx="860245" cy="107559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3495380" y="4429924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40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صناع المحتوى الرقمي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883206" y="5065395"/>
            <a:ext cx="613767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7981950" y="5771912"/>
            <a:ext cx="6137672" cy="1527345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13158430" y="5968127"/>
            <a:ext cx="588764" cy="588764"/>
          </a:xfrm>
          <a:prstGeom prst="roundRect">
            <a:avLst>
              <a:gd name="adj" fmla="val 1552928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7753316" y="6431012"/>
            <a:ext cx="5095661" cy="574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صناع القرار والهيئات التنظيمية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7609523" y="7177564"/>
            <a:ext cx="613767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1"/>
          <p:cNvSpPr/>
          <p:nvPr/>
        </p:nvSpPr>
        <p:spPr>
          <a:xfrm>
            <a:off x="883204" y="5771912"/>
            <a:ext cx="6278198" cy="1527345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2"/>
          <p:cNvSpPr/>
          <p:nvPr/>
        </p:nvSpPr>
        <p:spPr>
          <a:xfrm>
            <a:off x="6432113" y="5968127"/>
            <a:ext cx="588764" cy="588764"/>
          </a:xfrm>
          <a:prstGeom prst="roundRect">
            <a:avLst>
              <a:gd name="adj" fmla="val 1552928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758" y="5870303"/>
            <a:ext cx="707422" cy="884516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3411869" y="6403538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40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الأكاديميون والباحثون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24"/>
          <p:cNvSpPr/>
          <p:nvPr/>
        </p:nvSpPr>
        <p:spPr>
          <a:xfrm>
            <a:off x="883206" y="7177564"/>
            <a:ext cx="613767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união - ícones de comunicações grátis">
            <a:extLst>
              <a:ext uri="{FF2B5EF4-FFF2-40B4-BE49-F238E27FC236}">
                <a16:creationId xmlns:a16="http://schemas.microsoft.com/office/drawing/2014/main" id="{7E3AB47F-0899-A033-1384-75A8BCDA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065" y="1807376"/>
            <a:ext cx="885141" cy="8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me management - Free business icons">
            <a:extLst>
              <a:ext uri="{FF2B5EF4-FFF2-40B4-BE49-F238E27FC236}">
                <a16:creationId xmlns:a16="http://schemas.microsoft.com/office/drawing/2014/main" id="{C85C9352-AF28-6941-C5EB-4BE310EE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191" y="5921234"/>
            <a:ext cx="1084432" cy="10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820FF3-0232-078C-85C4-419520868F03}"/>
              </a:ext>
            </a:extLst>
          </p:cNvPr>
          <p:cNvSpPr/>
          <p:nvPr/>
        </p:nvSpPr>
        <p:spPr>
          <a:xfrm>
            <a:off x="12869333" y="7755467"/>
            <a:ext cx="1625600" cy="4227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56783" y="557213"/>
            <a:ext cx="5065633" cy="633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950"/>
              </a:lnSpc>
              <a:buNone/>
            </a:pPr>
            <a:r>
              <a:rPr lang="ar-JO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أبرز النتائج 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161" y="1595557"/>
            <a:ext cx="1013103" cy="1215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172819" y="1798082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35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غياب الأطر التنظيمية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09136" y="2236113"/>
            <a:ext cx="1199649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rtl="1">
              <a:lnSpc>
                <a:spcPts val="2550"/>
              </a:lnSpc>
            </a:pP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لا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توجد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تشريعات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أو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مواثيق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أخلاقية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واضحة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لضبط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استخدام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الذكاء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الاصطناعي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في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الإعلام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8161" y="2811304"/>
            <a:ext cx="1013103" cy="12157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72819" y="3013829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35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خطر التزييف والتضليل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09136" y="3451860"/>
            <a:ext cx="1199649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rtl="1">
              <a:lnSpc>
                <a:spcPts val="2550"/>
              </a:lnSpc>
            </a:pP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صعوبة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التمييز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بين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الحقيقي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والمصطنع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تهدد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شفافية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الإعلام</a:t>
            </a: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ومصداقيته</a:t>
            </a:r>
            <a:r>
              <a:rPr lang="en-US" sz="28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8161" y="4027051"/>
            <a:ext cx="1013103" cy="1215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172819" y="4229576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35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دوافع الاستخدام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09136" y="4667607"/>
            <a:ext cx="1199649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المؤسسات تستخدمه لأسباب إبداعية أو تسويقية.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8161" y="5242798"/>
            <a:ext cx="1013103" cy="12157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172819" y="5445323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35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فقدان الثقة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09136" y="5883354"/>
            <a:ext cx="1199649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الاستخدام المفرط قد يزعزع ثقة الجمهور بالإعلام.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8161" y="6458545"/>
            <a:ext cx="1013103" cy="121574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172819" y="6661071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35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وضع التنويه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09136" y="7099102"/>
            <a:ext cx="1199649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التنويه بطريقة غير واضحة قد يؤدي للتلاعب في سرد الحقيقة.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7556" y="327303"/>
            <a:ext cx="515528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050"/>
              </a:lnSpc>
              <a:buNone/>
            </a:pPr>
            <a:r>
              <a:rPr lang="en-US" sz="5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التوصيات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1638" y="1623655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836" y="1360765"/>
            <a:ext cx="4395668" cy="82474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12882" y="266348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35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تطوير التشريعات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513094" y="3211859"/>
            <a:ext cx="4863306" cy="998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26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وضع قوانين محلية ودولية ملزمة لاستخدام الذكاء الاصطناعي في الإعلام.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306" y="1360765"/>
            <a:ext cx="4395668" cy="8247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29353" y="266348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35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وضع ميثاق أخلاقي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911328" y="3175158"/>
            <a:ext cx="4395669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26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إنشاء مدونة سلوك شاملة للمؤسسات الإعلامية تلزمها بالشفافية والمسؤولية.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42" y="1360765"/>
            <a:ext cx="4395668" cy="8247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130488" y="266348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35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سياسات داخلية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0805" y="3109377"/>
            <a:ext cx="4657268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26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وضع سياسات داخلية صارمة تضبط استخدام المشاهد التوليدية وتحدد سياقاتها.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359" y="4387593"/>
            <a:ext cx="4395668" cy="82474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565346" y="5536967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35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تدريب الصحفيين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9512974" y="5982856"/>
            <a:ext cx="4863425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26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توفير تدريب مكثف حول أخلاقيات استخدام أدوات الذكاء الاصطناعي ومخاطرها.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425" y="4387593"/>
            <a:ext cx="4395668" cy="82474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729413" y="5536967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35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توعية الجمهور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5117425" y="5982856"/>
            <a:ext cx="418957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26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حملات توعية واسعة النطاق لتعليم الجمهور كيفية التمييز بين المحتوى الحقيقي والتوليدي.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57" y="4387593"/>
            <a:ext cx="4395668" cy="82474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2333744" y="5536967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35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استشارة المتخصصين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254001" y="5982856"/>
            <a:ext cx="4657327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sz="26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الاستعانة بمستشارين قانونيين وأخصائيين نفسيين لتقييم المحتوى قبل النشر.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4"/>
          <p:cNvSpPr/>
          <p:nvPr/>
        </p:nvSpPr>
        <p:spPr>
          <a:xfrm>
            <a:off x="721757" y="753435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50"/>
              </a:lnSpc>
              <a:buNone/>
            </a:pPr>
            <a:r>
              <a:rPr lang="en-US" sz="3000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اقتراح </a:t>
            </a:r>
            <a:r>
              <a:rPr lang="en-US" sz="3000" b="1" dirty="0">
                <a:solidFill>
                  <a:srgbClr val="FF5000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علامة مائية موحدة</a:t>
            </a:r>
            <a:r>
              <a:rPr lang="en-US" sz="30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للتمييز بين المحتوى الحقيقي والتوليدي.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8B46E1-5749-8E2A-8378-408907777E90}"/>
              </a:ext>
            </a:extLst>
          </p:cNvPr>
          <p:cNvSpPr/>
          <p:nvPr/>
        </p:nvSpPr>
        <p:spPr>
          <a:xfrm>
            <a:off x="12869333" y="7755467"/>
            <a:ext cx="1625600" cy="4227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40AD">
              <a:alpha val="80000"/>
            </a:srgbClr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644610" y="2427922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1150"/>
              </a:lnSpc>
              <a:buNone/>
            </a:pP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"</a:t>
            </a:r>
            <a:r>
              <a:rPr lang="en-US" sz="89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صُنع</a:t>
            </a: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89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بالذكاء</a:t>
            </a: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89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الاصطناعي</a:t>
            </a: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"</a:t>
            </a:r>
            <a:endParaRPr lang="en-US" sz="8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579489" y="4185761"/>
            <a:ext cx="947154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445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فكر جيداً... قبل أن تشارك، قبل أن تصدق، وقبل أن تثق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479965" y="509289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ar-JO" sz="445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اعداد: طارق العوراني</a:t>
            </a:r>
          </a:p>
          <a:p>
            <a:pPr marL="0" indent="0" algn="ctr" rtl="1">
              <a:lnSpc>
                <a:spcPts val="5550"/>
              </a:lnSpc>
              <a:buNone/>
            </a:pPr>
            <a:r>
              <a:rPr lang="ar-JO" sz="445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المشرف: د.عبدالله الكفاوين </a:t>
            </a:r>
          </a:p>
          <a:p>
            <a:pPr marL="0" indent="0" algn="ctr" rtl="1">
              <a:lnSpc>
                <a:spcPts val="5550"/>
              </a:lnSpc>
              <a:buNone/>
            </a:pPr>
            <a:r>
              <a:rPr lang="ar-JO" sz="445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مدرس المساق: د.ميرنا أبو زيد </a:t>
            </a:r>
          </a:p>
          <a:p>
            <a:pPr marL="0" indent="0" algn="ctr" rtl="1">
              <a:lnSpc>
                <a:spcPts val="5550"/>
              </a:lnSpc>
              <a:buNone/>
            </a:pPr>
            <a:r>
              <a:rPr lang="ar-JO" sz="445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الفصل الدراسي2024 -2025  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" y="0"/>
            <a:ext cx="14630400" cy="8231491"/>
          </a:xfrm>
          <a:prstGeom prst="rect">
            <a:avLst/>
          </a:prstGeom>
          <a:solidFill>
            <a:srgbClr val="000E21">
              <a:alpha val="80000"/>
            </a:srgbClr>
          </a:solidFill>
          <a:ln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ts val="1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8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rtl="1">
              <a:lnSpc>
                <a:spcPts val="11150"/>
              </a:lnSpc>
              <a:defRPr/>
            </a:pP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"</a:t>
            </a:r>
            <a:r>
              <a:rPr lang="en-US" sz="89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صُنع</a:t>
            </a: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89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بالذكاء</a:t>
            </a: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8900" dirty="0" err="1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الاصطناعي</a:t>
            </a:r>
            <a:r>
              <a:rPr lang="en-US" sz="89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"</a:t>
            </a:r>
            <a:endParaRPr lang="en-US" sz="8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ts val="1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479965" y="13860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387923" y="2434947"/>
            <a:ext cx="7854553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7700"/>
              </a:lnSpc>
              <a:buNone/>
            </a:pPr>
            <a:endParaRPr lang="en-US" sz="6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402449" y="3753326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7700"/>
              </a:lnSpc>
              <a:buNone/>
            </a:pPr>
            <a:endParaRPr lang="en-US" sz="6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402449" y="5071705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7700"/>
              </a:lnSpc>
              <a:buNone/>
            </a:pPr>
            <a:endParaRPr lang="en-US" sz="6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390084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5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DED66-7724-5A42-7531-3618411F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96" y="2837883"/>
            <a:ext cx="9528874" cy="10668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430A0F-5317-594C-E84D-98412A9CF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536" y="3710983"/>
            <a:ext cx="4700423" cy="1194920"/>
          </a:xfrm>
          <a:prstGeom prst="rect">
            <a:avLst/>
          </a:prstGeom>
        </p:spPr>
      </p:pic>
      <p:sp>
        <p:nvSpPr>
          <p:cNvPr id="17" name="Text 3">
            <a:extLst>
              <a:ext uri="{FF2B5EF4-FFF2-40B4-BE49-F238E27FC236}">
                <a16:creationId xmlns:a16="http://schemas.microsoft.com/office/drawing/2014/main" id="{CA0BEA48-1BDA-215E-C06D-2690FC5B59B5}"/>
              </a:ext>
            </a:extLst>
          </p:cNvPr>
          <p:cNvSpPr/>
          <p:nvPr/>
        </p:nvSpPr>
        <p:spPr>
          <a:xfrm>
            <a:off x="3873200" y="5243619"/>
            <a:ext cx="7249093" cy="2820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ar-JO" sz="32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إعداد: طارق العوراني</a:t>
            </a:r>
          </a:p>
          <a:p>
            <a:pPr marL="0" indent="0" algn="ctr" rtl="1">
              <a:lnSpc>
                <a:spcPts val="5550"/>
              </a:lnSpc>
              <a:buNone/>
            </a:pPr>
            <a:r>
              <a:rPr lang="ar-JO" sz="32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إشراف: د.عبدالله الكفاوين </a:t>
            </a:r>
          </a:p>
          <a:p>
            <a:pPr marL="0" indent="0" algn="ctr" rtl="1">
              <a:lnSpc>
                <a:spcPts val="5550"/>
              </a:lnSpc>
              <a:buNone/>
            </a:pPr>
            <a:r>
              <a:rPr lang="ar-JO" sz="3200" dirty="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مدرس المساق: د.ميرنا أبو زيد </a:t>
            </a:r>
          </a:p>
          <a:p>
            <a:pPr marL="0" indent="0" algn="ctr" rtl="1">
              <a:lnSpc>
                <a:spcPts val="5550"/>
              </a:lnSpc>
              <a:buNone/>
            </a:pPr>
            <a:r>
              <a:rPr lang="ar-JO" sz="320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الفصل الدراسي لعام 2024-2025</a:t>
            </a:r>
            <a:r>
              <a:rPr lang="ar-JO" sz="440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ar-JO" sz="4450">
                <a:solidFill>
                  <a:srgbClr val="FFFFFF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ASSIFICATIONTAGSETID" val="e16409a7-1700-4153-9090-3955bc2f0ae8"/>
  <p:tag name="COMPLIANCETAGSETID" val="f14fc1f1-8950-40d5-8a29-45909da947d6"/>
  <p:tag name="FILEID" val="15409f41-391f-49f2-a54e-c76b3f6ee546"/>
  <p:tag name="USERID" val="Aalorani"/>
  <p:tag name="TAGDATETIME" val="2025-08-11T19:43:02Z"/>
  <p:tag name="GVDATA" val="ew0KICAiT1MiOiAiV2luZG93cyIsDQogICJkb2NJRCI6ICIxNTQwOWY0MS0zOTFmLTQ5ZjItYTU0ZS1jNzZiM2Y2ZWU1NDYiLA0KICAiZG9jU3RhdGUiOiAie30iLA0KICAibGluZUlkIjogIjcyNWMwOTg2LTNhMzUtNDM2Zi1hMTRhLWNkYzBlOGY4NjE2MSIsDQog"/>
  <p:tag name="GVDATA0" val="ICJwYXJlbnRMaW5lSWRzIjogIltcdTAwMjIxZjY0YmQ3MS0xM2Q3LTRjZDMtOTA1Zi01YzRlMGE5YzZmMjdcdTAwMjJdIg0KfQ=="/>
  <p:tag name="GVDATA1" val="(end)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453</Words>
  <Application>Microsoft Office PowerPoint</Application>
  <PresentationFormat>Custom</PresentationFormat>
  <Paragraphs>85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Ali Alorani</dc:creator>
  <cp:lastModifiedBy>Ali Alorani</cp:lastModifiedBy>
  <cp:revision>17</cp:revision>
  <dcterms:created xsi:type="dcterms:W3CDTF">2025-08-11T19:37:11Z</dcterms:created>
  <dcterms:modified xsi:type="dcterms:W3CDTF">2025-08-11T21:41:15Z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TagSetId">
    <vt:lpwstr>e16409a7-1700-4153-9090-3955bc2f0ae8</vt:lpwstr>
  </property>
  <property fmtid="{D5CDD505-2E9C-101B-9397-08002B2CF9AE}" pid="3" name="ComplianceTagSetId">
    <vt:lpwstr>f14fc1f1-8950-40d5-8a29-45909da947d6</vt:lpwstr>
  </property>
  <property fmtid="{D5CDD505-2E9C-101B-9397-08002B2CF9AE}" pid="4" name="FileId">
    <vt:lpwstr>15409f41-391f-49f2-a54e-c76b3f6ee546</vt:lpwstr>
  </property>
  <property fmtid="{D5CDD505-2E9C-101B-9397-08002B2CF9AE}" pid="5" name="UserId">
    <vt:lpwstr>Aalorani</vt:lpwstr>
  </property>
  <property fmtid="{D5CDD505-2E9C-101B-9397-08002B2CF9AE}" pid="6" name="TagDateTime">
    <vt:lpwstr>2025-08-11T19:43:02Z</vt:lpwstr>
  </property>
  <property fmtid="{D5CDD505-2E9C-101B-9397-08002B2CF9AE}" pid="7" name="GVData">
    <vt:lpwstr>ew0KICAiT1MiOiAiV2luZG93cyIsDQogICJkb2NJRCI6ICIxNTQwOWY0MS0zOTFmLTQ5ZjItYTU0ZS1jNzZiM2Y2ZWU1NDYiLA0KICAiZG9jU3RhdGUiOiAie30iLA0KICAibGluZUlkIjogIjcyNWMwOTg2LTNhMzUtNDM2Zi1hMTRhLWNkYzBlOGY4NjE2MSIsDQog</vt:lpwstr>
  </property>
  <property fmtid="{D5CDD505-2E9C-101B-9397-08002B2CF9AE}" pid="8" name="GVData0">
    <vt:lpwstr>ICJwYXJlbnRMaW5lSWRzIjogIltcdTAwMjIxZjY0YmQ3MS0xM2Q3LTRjZDMtOTA1Zi01YzRlMGE5YzZmMjdcdTAwMjJdIg0KfQ==</vt:lpwstr>
  </property>
  <property fmtid="{D5CDD505-2E9C-101B-9397-08002B2CF9AE}" pid="9" name="GVData1">
    <vt:lpwstr>(end)</vt:lpwstr>
  </property>
</Properties>
</file>